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6794-A32C-467F-B107-C38717D3C661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72F7-240D-4A17-892C-73A1F0703B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72F7-240D-4A17-892C-73A1F0703B7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72F7-240D-4A17-892C-73A1F0703B7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D586-36B2-4DA2-B0EE-F884C91E975F}" type="datetimeFigureOut">
              <a:rPr lang="it-IT" smtClean="0"/>
              <a:pPr/>
              <a:t>31/10/2017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D15E-2F9E-43C5-8B51-55C81F48E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Manz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093" y="1916832"/>
            <a:ext cx="3356907" cy="4941168"/>
          </a:xfrm>
          <a:prstGeom prst="rect">
            <a:avLst/>
          </a:prstGeom>
        </p:spPr>
      </p:pic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95736" y="0"/>
            <a:ext cx="4933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Concorso di idee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414" y="764704"/>
            <a:ext cx="846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DALL’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DENTITA’ ALLA FORMA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162880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L’AULA MAGNA CHE VORREI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1642995" y="5934670"/>
            <a:ext cx="724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…Non</a:t>
            </a:r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è mai troppo tardi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2551" y="188640"/>
            <a:ext cx="890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Rappresentazione dello spazio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Immagine 9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3168352" cy="3168352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flipV="1">
            <a:off x="1224136" y="1772816"/>
            <a:ext cx="971600" cy="57606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224136" y="2348880"/>
            <a:ext cx="0" cy="2440941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195736" y="1772816"/>
            <a:ext cx="0" cy="72008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1187624" y="4725144"/>
            <a:ext cx="212571" cy="45881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779912" y="3573016"/>
            <a:ext cx="1080120" cy="11521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iangolo isoscele 29"/>
          <p:cNvSpPr/>
          <p:nvPr/>
        </p:nvSpPr>
        <p:spPr>
          <a:xfrm>
            <a:off x="3779912" y="2636912"/>
            <a:ext cx="1080120" cy="92170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/>
          <p:cNvCxnSpPr/>
          <p:nvPr/>
        </p:nvCxnSpPr>
        <p:spPr>
          <a:xfrm>
            <a:off x="2771800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228184" y="17728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SEZIONE</a:t>
            </a:r>
            <a:endParaRPr lang="it-IT" dirty="0"/>
          </a:p>
        </p:txBody>
      </p:sp>
      <p:pic>
        <p:nvPicPr>
          <p:cNvPr id="46" name="Immagine 45" descr="sezi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4180309" cy="246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6"/>
          <p:cNvGrpSpPr/>
          <p:nvPr/>
        </p:nvGrpSpPr>
        <p:grpSpPr>
          <a:xfrm>
            <a:off x="214282" y="6286520"/>
            <a:ext cx="4643470" cy="571480"/>
            <a:chOff x="214282" y="6286520"/>
            <a:chExt cx="4643470" cy="571480"/>
          </a:xfrm>
        </p:grpSpPr>
        <p:sp>
          <p:nvSpPr>
            <p:cNvPr id="16" name="Rettangolo 15"/>
            <p:cNvSpPr/>
            <p:nvPr/>
          </p:nvSpPr>
          <p:spPr>
            <a:xfrm>
              <a:off x="214282" y="6286520"/>
              <a:ext cx="4429156" cy="57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13"/>
            <p:cNvCxnSpPr>
              <a:stCxn id="12" idx="3"/>
            </p:cNvCxnSpPr>
            <p:nvPr/>
          </p:nvCxnSpPr>
          <p:spPr>
            <a:xfrm>
              <a:off x="2680773" y="6572248"/>
              <a:ext cx="533905" cy="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3286116" y="635795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Scala metrica</a:t>
              </a:r>
              <a:endParaRPr lang="it-IT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212551" y="188640"/>
            <a:ext cx="89314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Rappresentazione </a:t>
            </a:r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grafica/metrica</a:t>
            </a:r>
          </a:p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dello spazio</a:t>
            </a:r>
          </a:p>
          <a:p>
            <a:pPr algn="ctr"/>
            <a:r>
              <a:rPr lang="it-IT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SCALA GRAFICA- SCALA METRICA</a:t>
            </a:r>
            <a:endParaRPr lang="it-IT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mmagine 5" descr="pianta con scala grafica.jpg"/>
          <p:cNvPicPr>
            <a:picLocks noChangeAspect="1"/>
          </p:cNvPicPr>
          <p:nvPr/>
        </p:nvPicPr>
        <p:blipFill>
          <a:blip r:embed="rId3"/>
          <a:srcRect t="29091" r="10887"/>
          <a:stretch>
            <a:fillRect/>
          </a:stretch>
        </p:blipFill>
        <p:spPr>
          <a:xfrm>
            <a:off x="285720" y="2643182"/>
            <a:ext cx="3857652" cy="3571900"/>
          </a:xfrm>
          <a:prstGeom prst="rect">
            <a:avLst/>
          </a:prstGeom>
        </p:spPr>
      </p:pic>
      <p:pic>
        <p:nvPicPr>
          <p:cNvPr id="12" name="Immagine 11" descr="scala metyrica].png"/>
          <p:cNvPicPr>
            <a:picLocks noChangeAspect="1"/>
          </p:cNvPicPr>
          <p:nvPr/>
        </p:nvPicPr>
        <p:blipFill>
          <a:blip r:embed="rId4"/>
          <a:srcRect l="1538" t="8333" r="3846" b="30769"/>
          <a:stretch>
            <a:fillRect/>
          </a:stretch>
        </p:blipFill>
        <p:spPr>
          <a:xfrm>
            <a:off x="214282" y="6286496"/>
            <a:ext cx="2466491" cy="571504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3428992" y="2857496"/>
            <a:ext cx="428628" cy="16430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4572000" y="1714488"/>
            <a:ext cx="3643338" cy="2714644"/>
            <a:chOff x="4572000" y="1714488"/>
            <a:chExt cx="3643338" cy="2714644"/>
          </a:xfrm>
        </p:grpSpPr>
        <p:pic>
          <p:nvPicPr>
            <p:cNvPr id="31" name="Immagine 30" descr="pianta con scala grafica.jpg"/>
            <p:cNvPicPr>
              <a:picLocks noChangeAspect="1"/>
            </p:cNvPicPr>
            <p:nvPr/>
          </p:nvPicPr>
          <p:blipFill>
            <a:blip r:embed="rId3"/>
            <a:srcRect l="70960" t="36182" r="10887" b="32618"/>
            <a:stretch>
              <a:fillRect/>
            </a:stretch>
          </p:blipFill>
          <p:spPr>
            <a:xfrm>
              <a:off x="4572000" y="1714488"/>
              <a:ext cx="1357322" cy="2714644"/>
            </a:xfrm>
            <a:prstGeom prst="rect">
              <a:avLst/>
            </a:prstGeom>
          </p:spPr>
        </p:pic>
        <p:cxnSp>
          <p:nvCxnSpPr>
            <p:cNvPr id="33" name="Connettore 1 32"/>
            <p:cNvCxnSpPr/>
            <p:nvPr/>
          </p:nvCxnSpPr>
          <p:spPr>
            <a:xfrm rot="5400000">
              <a:off x="4679951" y="3035297"/>
              <a:ext cx="235745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5929322" y="2786058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4,54 m MISURA REALE</a:t>
              </a:r>
              <a:endParaRPr lang="it-IT" dirty="0"/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5929322" y="328612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Trasformo in centimetri </a:t>
            </a:r>
            <a:r>
              <a:rPr lang="it-IT" b="1" dirty="0" smtClean="0"/>
              <a:t>perché si disegna in centimetri</a:t>
            </a:r>
            <a:endParaRPr lang="it-IT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643438" y="4857760"/>
            <a:ext cx="450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4,54 x 100= </a:t>
            </a:r>
            <a:r>
              <a:rPr lang="it-IT" b="1" dirty="0" smtClean="0"/>
              <a:t>454 cm LR lunghezza reale</a:t>
            </a:r>
          </a:p>
          <a:p>
            <a:endParaRPr lang="it-IT" dirty="0" smtClean="0"/>
          </a:p>
          <a:p>
            <a:r>
              <a:rPr lang="it-IT" dirty="0" smtClean="0"/>
              <a:t>se volessimo una scala 1:200 faremo</a:t>
            </a:r>
          </a:p>
          <a:p>
            <a:r>
              <a:rPr lang="it-IT" dirty="0" smtClean="0"/>
              <a:t>454/200= </a:t>
            </a:r>
            <a:r>
              <a:rPr lang="it-IT" b="1" dirty="0" smtClean="0"/>
              <a:t>2,27 cm LD lunghezza del disegno</a:t>
            </a:r>
            <a:endParaRPr lang="it-IT" b="1" dirty="0"/>
          </a:p>
        </p:txBody>
      </p:sp>
      <p:grpSp>
        <p:nvGrpSpPr>
          <p:cNvPr id="27" name="Gruppo 26"/>
          <p:cNvGrpSpPr/>
          <p:nvPr/>
        </p:nvGrpSpPr>
        <p:grpSpPr>
          <a:xfrm>
            <a:off x="5929322" y="6215082"/>
            <a:ext cx="2000264" cy="646331"/>
            <a:chOff x="5929322" y="6215082"/>
            <a:chExt cx="2000264" cy="646331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5929322" y="6215082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LD=</a:t>
              </a:r>
              <a:r>
                <a:rPr lang="it-IT" dirty="0" smtClean="0"/>
                <a:t> LR</a:t>
              </a:r>
            </a:p>
            <a:p>
              <a:r>
                <a:rPr lang="it-IT" dirty="0" smtClean="0"/>
                <a:t> </a:t>
              </a:r>
              <a:r>
                <a:rPr lang="it-IT" dirty="0" smtClean="0"/>
                <a:t>        S (SCALA)</a:t>
              </a:r>
              <a:endParaRPr lang="it-IT" dirty="0"/>
            </a:p>
          </p:txBody>
        </p:sp>
        <p:cxnSp>
          <p:nvCxnSpPr>
            <p:cNvPr id="41" name="Connettore 1 40"/>
            <p:cNvCxnSpPr/>
            <p:nvPr/>
          </p:nvCxnSpPr>
          <p:spPr>
            <a:xfrm>
              <a:off x="6357950" y="6500834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285720" y="2071678"/>
            <a:ext cx="4000528" cy="428628"/>
            <a:chOff x="285720" y="2071678"/>
            <a:chExt cx="4000528" cy="428628"/>
          </a:xfrm>
        </p:grpSpPr>
        <p:grpSp>
          <p:nvGrpSpPr>
            <p:cNvPr id="8" name="Gruppo 10"/>
            <p:cNvGrpSpPr/>
            <p:nvPr/>
          </p:nvGrpSpPr>
          <p:grpSpPr>
            <a:xfrm>
              <a:off x="285720" y="2071678"/>
              <a:ext cx="4000528" cy="428628"/>
              <a:chOff x="285720" y="2428868"/>
              <a:chExt cx="4000528" cy="428628"/>
            </a:xfrm>
          </p:grpSpPr>
          <p:pic>
            <p:nvPicPr>
              <p:cNvPr id="5" name="Immagine 4" descr="pianta con scala grafica.jpg"/>
              <p:cNvPicPr>
                <a:picLocks noChangeAspect="1"/>
              </p:cNvPicPr>
              <p:nvPr/>
            </p:nvPicPr>
            <p:blipFill>
              <a:blip r:embed="rId3"/>
              <a:srcRect b="89091"/>
              <a:stretch>
                <a:fillRect/>
              </a:stretch>
            </p:blipFill>
            <p:spPr>
              <a:xfrm>
                <a:off x="285720" y="2428868"/>
                <a:ext cx="3376541" cy="428628"/>
              </a:xfrm>
              <a:prstGeom prst="rect">
                <a:avLst/>
              </a:prstGeom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1357290" y="2428868"/>
                <a:ext cx="1000132" cy="3571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Connettore 2 8"/>
              <p:cNvCxnSpPr/>
              <p:nvPr/>
            </p:nvCxnSpPr>
            <p:spPr>
              <a:xfrm>
                <a:off x="2357422" y="2643182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/>
              <p:cNvSpPr txBox="1"/>
              <p:nvPr/>
            </p:nvSpPr>
            <p:spPr>
              <a:xfrm>
                <a:off x="2857488" y="2428868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Scala grafica</a:t>
                </a:r>
                <a:endParaRPr lang="it-IT" dirty="0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2071670" y="2141986"/>
              <a:ext cx="50006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 smtClean="0"/>
                <a:t>1:200</a:t>
              </a:r>
              <a:endParaRPr lang="it-IT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12551" y="188640"/>
            <a:ext cx="89314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Rappresentazione </a:t>
            </a:r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grafica/metrica</a:t>
            </a:r>
          </a:p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dello spazio</a:t>
            </a:r>
          </a:p>
          <a:p>
            <a:pPr algn="ctr"/>
            <a:r>
              <a:rPr lang="it-IT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SCALA GRAFICA- SCALA METRICA</a:t>
            </a:r>
            <a:endParaRPr lang="it-IT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71604" y="185736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SE VOLESSI RICAVARE LA SCALA DEL DISEGNO?</a:t>
            </a:r>
          </a:p>
          <a:p>
            <a:endParaRPr lang="it-IT" dirty="0"/>
          </a:p>
        </p:txBody>
      </p:sp>
      <p:grpSp>
        <p:nvGrpSpPr>
          <p:cNvPr id="41" name="Gruppo 40"/>
          <p:cNvGrpSpPr/>
          <p:nvPr/>
        </p:nvGrpSpPr>
        <p:grpSpPr>
          <a:xfrm>
            <a:off x="1714480" y="2143910"/>
            <a:ext cx="2000264" cy="1074165"/>
            <a:chOff x="1714480" y="2143910"/>
            <a:chExt cx="2000264" cy="1074165"/>
          </a:xfrm>
        </p:grpSpPr>
        <p:cxnSp>
          <p:nvCxnSpPr>
            <p:cNvPr id="26" name="Connettore 2 25"/>
            <p:cNvCxnSpPr/>
            <p:nvPr/>
          </p:nvCxnSpPr>
          <p:spPr>
            <a:xfrm rot="5400000">
              <a:off x="2857488" y="2357430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1714480" y="2571744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LD=</a:t>
              </a:r>
              <a:r>
                <a:rPr lang="it-IT" dirty="0" smtClean="0"/>
                <a:t> LR</a:t>
              </a:r>
            </a:p>
            <a:p>
              <a:r>
                <a:rPr lang="it-IT" dirty="0" smtClean="0"/>
                <a:t> </a:t>
              </a:r>
              <a:r>
                <a:rPr lang="it-IT" dirty="0" smtClean="0"/>
                <a:t>        S (SCALA)</a:t>
              </a:r>
              <a:endParaRPr lang="it-IT" dirty="0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2143108" y="2928934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>
              <a:off x="3143240" y="285749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>
            <a:off x="3714744" y="2571744"/>
            <a:ext cx="2857520" cy="646331"/>
            <a:chOff x="3714744" y="2571744"/>
            <a:chExt cx="2857520" cy="646331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3714744" y="2571744"/>
              <a:ext cx="285752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S=</a:t>
              </a:r>
              <a:r>
                <a:rPr lang="it-IT" dirty="0" smtClean="0"/>
                <a:t> LR          454</a:t>
              </a:r>
            </a:p>
            <a:p>
              <a:r>
                <a:rPr lang="it-IT" dirty="0" smtClean="0"/>
                <a:t> </a:t>
              </a:r>
              <a:r>
                <a:rPr lang="it-IT" dirty="0" smtClean="0"/>
                <a:t>    LD          2,27</a:t>
              </a:r>
              <a:endParaRPr lang="it-IT" dirty="0"/>
            </a:p>
          </p:txBody>
        </p:sp>
        <p:cxnSp>
          <p:nvCxnSpPr>
            <p:cNvPr id="35" name="Connettore 1 34"/>
            <p:cNvCxnSpPr/>
            <p:nvPr/>
          </p:nvCxnSpPr>
          <p:spPr>
            <a:xfrm>
              <a:off x="4000496" y="2857496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4786314" y="2857496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5429256" y="264318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=</a:t>
              </a:r>
              <a:endParaRPr lang="it-IT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86446" y="271462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200</a:t>
              </a:r>
              <a:endParaRPr lang="it-IT" b="1" dirty="0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642910" y="3718679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dirty="0" smtClean="0"/>
              <a:t>SCALA 1:5</a:t>
            </a:r>
            <a:r>
              <a:rPr lang="it-IT" dirty="0" smtClean="0"/>
              <a:t> – un oggetto che nella realtà è 1 metro sul disegno è 20 centimetri</a:t>
            </a:r>
            <a:br>
              <a:rPr lang="it-IT" dirty="0" smtClean="0"/>
            </a:br>
            <a:r>
              <a:rPr lang="it-IT" b="1" dirty="0" smtClean="0"/>
              <a:t>SCALA 1:10</a:t>
            </a:r>
            <a:r>
              <a:rPr lang="it-IT" dirty="0" smtClean="0"/>
              <a:t> – un oggetto che nella realtà è 1 metro sul disegno è 10 centimetri</a:t>
            </a:r>
            <a:br>
              <a:rPr lang="it-IT" dirty="0" smtClean="0"/>
            </a:br>
            <a:r>
              <a:rPr lang="it-IT" b="1" dirty="0" smtClean="0"/>
              <a:t>SCALA 1:20</a:t>
            </a:r>
            <a:r>
              <a:rPr lang="it-IT" dirty="0" smtClean="0"/>
              <a:t> – un oggetto che nella realtà è 1 metro sul disegno è 5 centimetri</a:t>
            </a:r>
            <a:br>
              <a:rPr lang="it-IT" dirty="0" smtClean="0"/>
            </a:br>
            <a:r>
              <a:rPr lang="it-IT" b="1" dirty="0" smtClean="0"/>
              <a:t>SCALA 1:25</a:t>
            </a:r>
            <a:r>
              <a:rPr lang="it-IT" dirty="0" smtClean="0"/>
              <a:t> – un oggetto che nella realtà è 1 metro sul disegno è 4 centimetri</a:t>
            </a:r>
            <a:br>
              <a:rPr lang="it-IT" dirty="0" smtClean="0"/>
            </a:br>
            <a:r>
              <a:rPr lang="it-IT" b="1" dirty="0" smtClean="0"/>
              <a:t>SCALA 1:50</a:t>
            </a:r>
            <a:r>
              <a:rPr lang="it-IT" dirty="0" smtClean="0"/>
              <a:t> – un oggetto che nella realtà è 1 metro sul disegno è 2 centimetri</a:t>
            </a:r>
            <a:br>
              <a:rPr lang="it-IT" dirty="0" smtClean="0"/>
            </a:br>
            <a:r>
              <a:rPr lang="it-IT" b="1" dirty="0" smtClean="0"/>
              <a:t>SCALA 1:100</a:t>
            </a:r>
            <a:r>
              <a:rPr lang="it-IT" dirty="0" smtClean="0"/>
              <a:t> – un oggetto che nella realtà è 1 metro sul disegno è 1 centimetro</a:t>
            </a:r>
            <a:br>
              <a:rPr lang="it-IT" dirty="0" smtClean="0"/>
            </a:br>
            <a:r>
              <a:rPr lang="it-IT" b="1" dirty="0" smtClean="0"/>
              <a:t>SCALA 1:200</a:t>
            </a:r>
            <a:r>
              <a:rPr lang="it-IT" dirty="0" smtClean="0"/>
              <a:t> – un oggetto che nella realtà è 1 metro sul disegno è 0,5 centimetri</a:t>
            </a:r>
            <a:br>
              <a:rPr lang="it-IT" dirty="0" smtClean="0"/>
            </a:br>
            <a:r>
              <a:rPr lang="it-IT" b="1" dirty="0" smtClean="0"/>
              <a:t>SCALA 1:500</a:t>
            </a:r>
            <a:r>
              <a:rPr lang="it-IT" dirty="0" smtClean="0"/>
              <a:t> – un oggetto che nella realtà è 1 metro sul disegno è 0,2 centimetri</a:t>
            </a:r>
            <a:br>
              <a:rPr lang="it-IT" dirty="0" smtClean="0"/>
            </a:br>
            <a:r>
              <a:rPr lang="it-IT" b="1" dirty="0" smtClean="0"/>
              <a:t>SCALA 1:1000</a:t>
            </a:r>
            <a:r>
              <a:rPr lang="it-IT" dirty="0" smtClean="0"/>
              <a:t> – un oggetto che nella realtà è 1 metro sul disegno è 0,1 centimetri</a:t>
            </a:r>
          </a:p>
          <a:p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riangolo rettangolo 16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214414" y="764704"/>
            <a:ext cx="7300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 “questa” cosa vuole?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Immagine 18" descr="premier perple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112" y="2295524"/>
            <a:ext cx="2920058" cy="329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riangolo rettangolo 16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7158" y="0"/>
            <a:ext cx="8002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Tavole di progetto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214422"/>
            <a:ext cx="8572560" cy="54292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286248" y="9286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786842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70</a:t>
            </a:r>
            <a:endParaRPr lang="it-IT" dirty="0"/>
          </a:p>
        </p:txBody>
      </p:sp>
      <p:pic>
        <p:nvPicPr>
          <p:cNvPr id="11" name="Immagine 10" descr="esempio-progetto-interni.jpg"/>
          <p:cNvPicPr>
            <a:picLocks noChangeAspect="1"/>
          </p:cNvPicPr>
          <p:nvPr/>
        </p:nvPicPr>
        <p:blipFill>
          <a:blip r:embed="rId2"/>
          <a:srcRect l="12890" t="25869" r="50000" b="22852"/>
          <a:stretch>
            <a:fillRect/>
          </a:stretch>
        </p:blipFill>
        <p:spPr>
          <a:xfrm>
            <a:off x="428596" y="1571612"/>
            <a:ext cx="2714644" cy="242889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00034" y="135729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Pianta tecnica in scala</a:t>
            </a:r>
            <a:endParaRPr lang="it-IT" dirty="0"/>
          </a:p>
        </p:txBody>
      </p:sp>
      <p:pic>
        <p:nvPicPr>
          <p:cNvPr id="13" name="Immagine 12" descr="esempio-progetto-interni.jpg"/>
          <p:cNvPicPr>
            <a:picLocks noChangeAspect="1"/>
          </p:cNvPicPr>
          <p:nvPr/>
        </p:nvPicPr>
        <p:blipFill>
          <a:blip r:embed="rId2"/>
          <a:srcRect l="12890" t="25869" r="50000" b="22852"/>
          <a:stretch>
            <a:fillRect/>
          </a:stretch>
        </p:blipFill>
        <p:spPr>
          <a:xfrm>
            <a:off x="428596" y="4143380"/>
            <a:ext cx="2714644" cy="242889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00034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Pianta con funzioni</a:t>
            </a:r>
            <a:endParaRPr lang="it-IT" dirty="0"/>
          </a:p>
        </p:txBody>
      </p:sp>
      <p:grpSp>
        <p:nvGrpSpPr>
          <p:cNvPr id="30" name="Gruppo 29"/>
          <p:cNvGrpSpPr/>
          <p:nvPr/>
        </p:nvGrpSpPr>
        <p:grpSpPr>
          <a:xfrm>
            <a:off x="1857356" y="4286256"/>
            <a:ext cx="2571768" cy="1857388"/>
            <a:chOff x="1857356" y="4286256"/>
            <a:chExt cx="2571768" cy="1857388"/>
          </a:xfrm>
        </p:grpSpPr>
        <p:sp>
          <p:nvSpPr>
            <p:cNvPr id="20" name="Rettangolo 19"/>
            <p:cNvSpPr/>
            <p:nvPr/>
          </p:nvSpPr>
          <p:spPr>
            <a:xfrm>
              <a:off x="1857356" y="4929198"/>
              <a:ext cx="928694" cy="121444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214678" y="4286256"/>
              <a:ext cx="1214446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Relax</a:t>
              </a:r>
              <a:endParaRPr lang="it-IT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642910" y="4357694"/>
            <a:ext cx="3786214" cy="1714512"/>
            <a:chOff x="642910" y="4357694"/>
            <a:chExt cx="3786214" cy="1714512"/>
          </a:xfrm>
        </p:grpSpPr>
        <p:sp>
          <p:nvSpPr>
            <p:cNvPr id="15" name="Rettangolo 14"/>
            <p:cNvSpPr/>
            <p:nvPr/>
          </p:nvSpPr>
          <p:spPr>
            <a:xfrm>
              <a:off x="642910" y="5214950"/>
              <a:ext cx="785818" cy="857256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2910" y="4357694"/>
              <a:ext cx="714380" cy="785818"/>
            </a:xfrm>
            <a:prstGeom prst="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214678" y="4786322"/>
              <a:ext cx="1214446" cy="369332"/>
            </a:xfrm>
            <a:prstGeom prst="rect">
              <a:avLst/>
            </a:prstGeom>
            <a:solidFill>
              <a:srgbClr val="FFC000">
                <a:alpha val="6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Riposo</a:t>
              </a:r>
              <a:endParaRPr lang="it-IT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428728" y="5214950"/>
            <a:ext cx="3429024" cy="1000132"/>
            <a:chOff x="1428728" y="5143512"/>
            <a:chExt cx="3429024" cy="1000132"/>
          </a:xfrm>
        </p:grpSpPr>
        <p:sp>
          <p:nvSpPr>
            <p:cNvPr id="21" name="Rettangolo 20"/>
            <p:cNvSpPr/>
            <p:nvPr/>
          </p:nvSpPr>
          <p:spPr>
            <a:xfrm>
              <a:off x="1428728" y="5143512"/>
              <a:ext cx="428628" cy="1000132"/>
            </a:xfrm>
            <a:prstGeom prst="rect">
              <a:avLst/>
            </a:prstGeom>
            <a:solidFill>
              <a:srgbClr val="00B050">
                <a:alpha val="5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214678" y="5286388"/>
              <a:ext cx="1643074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Servizio/relax</a:t>
              </a:r>
              <a:endParaRPr lang="it-IT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357290" y="4357694"/>
            <a:ext cx="3500462" cy="1940968"/>
            <a:chOff x="1357290" y="4357694"/>
            <a:chExt cx="3500462" cy="1940968"/>
          </a:xfrm>
        </p:grpSpPr>
        <p:sp>
          <p:nvSpPr>
            <p:cNvPr id="22" name="Rettangolo 21"/>
            <p:cNvSpPr/>
            <p:nvPr/>
          </p:nvSpPr>
          <p:spPr>
            <a:xfrm>
              <a:off x="1357290" y="4357694"/>
              <a:ext cx="642942" cy="785818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214678" y="5929330"/>
              <a:ext cx="1643074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Servizi</a:t>
              </a:r>
              <a:endParaRPr lang="it-IT" dirty="0"/>
            </a:p>
          </p:txBody>
        </p:sp>
      </p:grpSp>
      <p:pic>
        <p:nvPicPr>
          <p:cNvPr id="34" name="Immagine 33" descr="esempio-progetto-interni.jpg"/>
          <p:cNvPicPr>
            <a:picLocks noChangeAspect="1"/>
          </p:cNvPicPr>
          <p:nvPr/>
        </p:nvPicPr>
        <p:blipFill>
          <a:blip r:embed="rId2"/>
          <a:srcRect l="51953"/>
          <a:stretch>
            <a:fillRect/>
          </a:stretch>
        </p:blipFill>
        <p:spPr>
          <a:xfrm>
            <a:off x="4967874" y="1428737"/>
            <a:ext cx="3604653" cy="4857783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3214678" y="1571612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Piccola descrizione dell’intervento con valutazione economica di massima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1500px-Piazza_Anfiteatro_Lucca_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9144000" cy="12435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835696" y="18864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edificio ha una sua “vita”. </a:t>
            </a:r>
            <a:r>
              <a:rPr lang="it-IT" b="1" dirty="0"/>
              <a:t>Al momento della sua creazione infatti gli viene dato un compito che gli darà vita propria.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Come </a:t>
            </a:r>
            <a:r>
              <a:rPr lang="it-IT" dirty="0"/>
              <a:t>una persona, anche un’architettura ha la possibilità di evolversi e cambiare funzione. E non avendo coscienza, il suo </a:t>
            </a:r>
            <a:r>
              <a:rPr lang="it-IT" b="1" dirty="0"/>
              <a:t>cambio di </a:t>
            </a:r>
            <a:r>
              <a:rPr lang="it-IT" b="1" dirty="0" smtClean="0"/>
              <a:t>vita </a:t>
            </a:r>
            <a:r>
              <a:rPr lang="it-IT" b="1" dirty="0"/>
              <a:t>è dovuto all’uomo e alle sue esigenze</a:t>
            </a:r>
            <a:r>
              <a:rPr lang="it-IT" dirty="0"/>
              <a:t>.</a:t>
            </a:r>
          </a:p>
        </p:txBody>
      </p:sp>
      <p:pic>
        <p:nvPicPr>
          <p:cNvPr id="10" name="Immagine 9" descr="Anfiteatro_ricostruzione_Anfiteatro_Arles_Francia_0_A_Mo_F_Arl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9"/>
            <a:ext cx="2987824" cy="1969890"/>
          </a:xfrm>
          <a:prstGeom prst="rect">
            <a:avLst/>
          </a:prstGeom>
        </p:spPr>
      </p:pic>
      <p:pic>
        <p:nvPicPr>
          <p:cNvPr id="11" name="Immagine 10" descr="disegno-anfiteatro-copiamet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4195" y="1556792"/>
            <a:ext cx="3169805" cy="2088232"/>
          </a:xfrm>
          <a:prstGeom prst="rect">
            <a:avLst/>
          </a:prstGeom>
        </p:spPr>
      </p:pic>
      <p:pic>
        <p:nvPicPr>
          <p:cNvPr id="12" name="Immagine 11" descr="imageslucca al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234997"/>
            <a:ext cx="3905994" cy="2623003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>
            <a:off x="3275856" y="2564904"/>
            <a:ext cx="2304256" cy="3600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4283968" y="2924944"/>
            <a:ext cx="360040" cy="6480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99674" y="188640"/>
            <a:ext cx="712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ARCHITETTURA INTERNI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3347864" y="1412776"/>
            <a:ext cx="28803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DOPO</a:t>
            </a:r>
            <a:endParaRPr lang="it-IT" dirty="0"/>
          </a:p>
        </p:txBody>
      </p:sp>
      <p:pic>
        <p:nvPicPr>
          <p:cNvPr id="15" name="Immagine 14" descr="background-prima-e-dopo-officine-factory-1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758274" y="1829357"/>
            <a:ext cx="3918182" cy="4407955"/>
          </a:xfrm>
          <a:prstGeom prst="rect">
            <a:avLst/>
          </a:prstGeom>
        </p:spPr>
      </p:pic>
      <p:pic>
        <p:nvPicPr>
          <p:cNvPr id="16" name="Immagine 15" descr="background-prima-e-dopo-officine-factory-1.jpg"/>
          <p:cNvPicPr>
            <a:picLocks noChangeAspect="1"/>
          </p:cNvPicPr>
          <p:nvPr/>
        </p:nvPicPr>
        <p:blipFill>
          <a:blip r:embed="rId2" cstate="print"/>
          <a:srcRect r="50092"/>
          <a:stretch>
            <a:fillRect/>
          </a:stretch>
        </p:blipFill>
        <p:spPr>
          <a:xfrm>
            <a:off x="152400" y="1821228"/>
            <a:ext cx="3843536" cy="4331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99674" y="188640"/>
            <a:ext cx="712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ARCHITETTURA INTERNI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3347864" y="1412776"/>
            <a:ext cx="28803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DOPO</a:t>
            </a:r>
            <a:endParaRPr lang="it-IT" dirty="0"/>
          </a:p>
        </p:txBody>
      </p:sp>
      <p:pic>
        <p:nvPicPr>
          <p:cNvPr id="11" name="Immagine 10" descr="primadopo2016-2.jpg"/>
          <p:cNvPicPr>
            <a:picLocks noChangeAspect="1"/>
          </p:cNvPicPr>
          <p:nvPr/>
        </p:nvPicPr>
        <p:blipFill>
          <a:blip r:embed="rId2" cstate="print"/>
          <a:srcRect r="50125"/>
          <a:stretch>
            <a:fillRect/>
          </a:stretch>
        </p:blipFill>
        <p:spPr>
          <a:xfrm>
            <a:off x="251521" y="1916832"/>
            <a:ext cx="4965538" cy="3312368"/>
          </a:xfrm>
          <a:prstGeom prst="rect">
            <a:avLst/>
          </a:prstGeom>
        </p:spPr>
      </p:pic>
      <p:pic>
        <p:nvPicPr>
          <p:cNvPr id="9" name="Immagine 8" descr="primadopo2016-2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3460412" y="3076104"/>
            <a:ext cx="5683588" cy="378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99674" y="188640"/>
            <a:ext cx="712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ARCHITETTURA INTERNI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</a:t>
            </a:r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3347864" y="1412776"/>
            <a:ext cx="28803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1340768"/>
            <a:ext cx="136815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DOPO</a:t>
            </a:r>
            <a:endParaRPr lang="it-IT" dirty="0"/>
          </a:p>
        </p:txBody>
      </p:sp>
      <p:pic>
        <p:nvPicPr>
          <p:cNvPr id="12" name="Immagine 11" descr="scale-prima-e-dopo-360881.jpg"/>
          <p:cNvPicPr>
            <a:picLocks noChangeAspect="1"/>
          </p:cNvPicPr>
          <p:nvPr/>
        </p:nvPicPr>
        <p:blipFill>
          <a:blip r:embed="rId2" cstate="print"/>
          <a:srcRect l="50162"/>
          <a:stretch>
            <a:fillRect/>
          </a:stretch>
        </p:blipFill>
        <p:spPr>
          <a:xfrm>
            <a:off x="5076056" y="1844824"/>
            <a:ext cx="3779912" cy="5047831"/>
          </a:xfrm>
          <a:prstGeom prst="rect">
            <a:avLst/>
          </a:prstGeom>
        </p:spPr>
      </p:pic>
      <p:pic>
        <p:nvPicPr>
          <p:cNvPr id="15" name="Immagine 14" descr="scale-prima-e-dopo-360881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179512" y="1870864"/>
            <a:ext cx="3746596" cy="498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872877" y="764704"/>
            <a:ext cx="608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dove iniziamo???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Immagine 10" descr="premier perple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112" y="2295524"/>
            <a:ext cx="2920058" cy="329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672688" y="188640"/>
            <a:ext cx="597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Misura dello SPAZIO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11247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misura dello spazio fa dunque parte di una sapienza antica, e tutti più o meno sappiamo di che cosa si tratta, almeno a livello intuitivo. </a:t>
            </a:r>
            <a:r>
              <a:rPr lang="it-IT" dirty="0" smtClean="0"/>
              <a:t>Facciamo </a:t>
            </a:r>
            <a:r>
              <a:rPr lang="it-IT" dirty="0"/>
              <a:t>subito una prima osservazione: comunemente parliamo di altezza, larghezza e profondità per indicare le tre direzioni dello </a:t>
            </a:r>
            <a:r>
              <a:rPr lang="it-IT" dirty="0" smtClean="0"/>
              <a:t>spazio.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35696" y="242088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Altezza- Lunghezza- </a:t>
            </a:r>
            <a:r>
              <a:rPr lang="it-IT" dirty="0" err="1" smtClean="0"/>
              <a:t>Profondita’</a:t>
            </a:r>
            <a:r>
              <a:rPr lang="it-IT" dirty="0" smtClean="0"/>
              <a:t> si misurano in METRI (cm- mm)</a:t>
            </a:r>
          </a:p>
          <a:p>
            <a:endParaRPr lang="it-IT" dirty="0"/>
          </a:p>
          <a:p>
            <a:r>
              <a:rPr lang="it-IT" dirty="0" smtClean="0"/>
              <a:t>SUPERFICIE si misura in METRI QUADRATI perché eseguiamo l’</a:t>
            </a:r>
            <a:r>
              <a:rPr lang="it-IT" dirty="0" err="1" smtClean="0"/>
              <a:t>perazione</a:t>
            </a:r>
            <a:endParaRPr lang="it-IT" dirty="0" smtClean="0"/>
          </a:p>
          <a:p>
            <a:r>
              <a:rPr lang="it-IT" dirty="0" smtClean="0"/>
              <a:t>LUNGHEZZA x PROFONDITA’=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mxm</a:t>
            </a:r>
            <a:r>
              <a:rPr lang="it-IT" dirty="0" smtClean="0"/>
              <a:t>)= mq </a:t>
            </a:r>
          </a:p>
          <a:p>
            <a:endParaRPr lang="it-IT" dirty="0"/>
          </a:p>
          <a:p>
            <a:r>
              <a:rPr lang="it-IT" dirty="0" smtClean="0"/>
              <a:t>VOLUME si misura in METRI CUBI perché eseguiamo l’operazione</a:t>
            </a:r>
          </a:p>
          <a:p>
            <a:r>
              <a:rPr lang="it-IT" dirty="0" smtClean="0"/>
              <a:t>LUNGHEZZAX PROFONDITA’XALTEZZA (</a:t>
            </a:r>
            <a:r>
              <a:rPr lang="it-IT" dirty="0" err="1" smtClean="0"/>
              <a:t>mxmxm</a:t>
            </a:r>
            <a:r>
              <a:rPr lang="it-IT" dirty="0" smtClean="0"/>
              <a:t>)= </a:t>
            </a:r>
            <a:r>
              <a:rPr lang="it-IT" dirty="0" err="1" smtClean="0"/>
              <a:t>mc</a:t>
            </a:r>
            <a:r>
              <a:rPr lang="it-IT" dirty="0" smtClean="0"/>
              <a:t> o m</a:t>
            </a:r>
            <a:r>
              <a:rPr lang="it-IT" baseline="30000" dirty="0" smtClean="0"/>
              <a:t>3</a:t>
            </a:r>
            <a:r>
              <a:rPr lang="it-IT" dirty="0" smtClean="0"/>
              <a:t> 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899592" y="594928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475656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635896" y="5373216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4283968" y="6237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436096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2" name="Cubo 21"/>
          <p:cNvSpPr/>
          <p:nvPr/>
        </p:nvSpPr>
        <p:spPr>
          <a:xfrm>
            <a:off x="6876256" y="5085184"/>
            <a:ext cx="1296144" cy="144016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8028384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172672" y="64440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172400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2551" y="188640"/>
            <a:ext cx="890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Rappresentazione dello spazio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11247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RIBALTAMENTO</a:t>
            </a:r>
            <a:r>
              <a:rPr lang="it-IT" dirty="0"/>
              <a:t>: Una delle modalità più antiche per la rappresentazione dello spazio e degli oggetti su una superficie bidimensionale è quella del ribaltamento: le cose sono raffigurate </a:t>
            </a:r>
            <a:r>
              <a:rPr lang="it-IT" b="1" dirty="0"/>
              <a:t>contemporaneamente in pianta e di profilo</a:t>
            </a:r>
            <a:r>
              <a:rPr lang="it-IT" dirty="0"/>
              <a:t> attraverso il ribaltamento di un piano sull’altro.</a:t>
            </a:r>
          </a:p>
        </p:txBody>
      </p:sp>
      <p:pic>
        <p:nvPicPr>
          <p:cNvPr id="32" name="Immagine 31" descr="cubi2.gif"/>
          <p:cNvPicPr>
            <a:picLocks noChangeAspect="1"/>
          </p:cNvPicPr>
          <p:nvPr/>
        </p:nvPicPr>
        <p:blipFill>
          <a:blip r:embed="rId2" cstate="print"/>
          <a:srcRect l="66792" b="66038"/>
          <a:stretch>
            <a:fillRect/>
          </a:stretch>
        </p:blipFill>
        <p:spPr>
          <a:xfrm>
            <a:off x="179512" y="3212976"/>
            <a:ext cx="2364828" cy="2088232"/>
          </a:xfrm>
          <a:prstGeom prst="rect">
            <a:avLst/>
          </a:prstGeom>
        </p:spPr>
      </p:pic>
      <p:cxnSp>
        <p:nvCxnSpPr>
          <p:cNvPr id="34" name="Connettore 1 33"/>
          <p:cNvCxnSpPr/>
          <p:nvPr/>
        </p:nvCxnSpPr>
        <p:spPr>
          <a:xfrm>
            <a:off x="2627784" y="4005064"/>
            <a:ext cx="0" cy="64807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2699792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1,20 m</a:t>
            </a:r>
            <a:endParaRPr lang="it-IT" dirty="0"/>
          </a:p>
        </p:txBody>
      </p:sp>
      <p:cxnSp>
        <p:nvCxnSpPr>
          <p:cNvPr id="37" name="Connettore 2 36"/>
          <p:cNvCxnSpPr/>
          <p:nvPr/>
        </p:nvCxnSpPr>
        <p:spPr>
          <a:xfrm>
            <a:off x="2555776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3707904" y="3501008"/>
            <a:ext cx="1368152" cy="13681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796136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PIANTA</a:t>
            </a:r>
            <a:endParaRPr lang="it-IT" dirty="0"/>
          </a:p>
        </p:txBody>
      </p:sp>
      <p:pic>
        <p:nvPicPr>
          <p:cNvPr id="43" name="Immagine 42" descr="ristrutturare-casa-pianta-rili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678" y="2564904"/>
            <a:ext cx="3791322" cy="337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0"/>
            <a:ext cx="3707904" cy="6858000"/>
          </a:xfrm>
          <a:prstGeom prst="rtTriangl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2551" y="188640"/>
            <a:ext cx="890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Rappresentazione dello spazio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Immagine 12" descr="images.jpg"/>
          <p:cNvPicPr>
            <a:picLocks noChangeAspect="1"/>
          </p:cNvPicPr>
          <p:nvPr/>
        </p:nvPicPr>
        <p:blipFill>
          <a:blip r:embed="rId2" cstate="print"/>
          <a:srcRect r="63667" b="34513"/>
          <a:stretch>
            <a:fillRect/>
          </a:stretch>
        </p:blipFill>
        <p:spPr>
          <a:xfrm>
            <a:off x="3635896" y="1484784"/>
            <a:ext cx="2144671" cy="2736304"/>
          </a:xfrm>
          <a:prstGeom prst="rect">
            <a:avLst/>
          </a:prstGeom>
        </p:spPr>
      </p:pic>
      <p:pic>
        <p:nvPicPr>
          <p:cNvPr id="14" name="Immagine 13" descr="images.jpg"/>
          <p:cNvPicPr>
            <a:picLocks noChangeAspect="1"/>
          </p:cNvPicPr>
          <p:nvPr/>
        </p:nvPicPr>
        <p:blipFill>
          <a:blip r:embed="rId2" cstate="print"/>
          <a:srcRect l="36333" t="26337" r="22323" b="15256"/>
          <a:stretch>
            <a:fillRect/>
          </a:stretch>
        </p:blipFill>
        <p:spPr>
          <a:xfrm>
            <a:off x="539552" y="1556792"/>
            <a:ext cx="2592288" cy="2592288"/>
          </a:xfrm>
          <a:prstGeom prst="rect">
            <a:avLst/>
          </a:prstGeom>
        </p:spPr>
      </p:pic>
      <p:cxnSp>
        <p:nvCxnSpPr>
          <p:cNvPr id="17" name="Connettore 2 16"/>
          <p:cNvCxnSpPr/>
          <p:nvPr/>
        </p:nvCxnSpPr>
        <p:spPr>
          <a:xfrm>
            <a:off x="2843808" y="292494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17415808-rear-view-full-body-asian-businessman-standing-isolated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09120"/>
            <a:ext cx="1256928" cy="1885392"/>
          </a:xfrm>
          <a:prstGeom prst="rect">
            <a:avLst/>
          </a:prstGeom>
        </p:spPr>
      </p:pic>
      <p:pic>
        <p:nvPicPr>
          <p:cNvPr id="21" name="Immagine 20" descr="casa-prefabbricata-rimini-prospetto-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7102" y="1556792"/>
            <a:ext cx="3321621" cy="252028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6228184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PROSPETTO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316</Words>
  <Application>Microsoft Office PowerPoint</Application>
  <PresentationFormat>Presentazione su schermo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WINDOWS</cp:lastModifiedBy>
  <cp:revision>32</cp:revision>
  <dcterms:created xsi:type="dcterms:W3CDTF">2017-10-27T15:33:58Z</dcterms:created>
  <dcterms:modified xsi:type="dcterms:W3CDTF">2017-10-31T11:03:33Z</dcterms:modified>
</cp:coreProperties>
</file>