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59875" cy="6870700"/>
  <p:notesSz cx="6858000" cy="9144000"/>
  <p:defaultTextStyle>
    <a:defPPr>
      <a:defRPr lang="ko-KR"/>
    </a:defPPr>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dirty="0"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rgbClr val="000000"/>
                </a:solidFill>
              </a:defRPr>
            </a:lvl2pPr>
            <a:lvl3pPr marL="914400" indent="0" algn="ctr">
              <a:buNone/>
              <a:defRPr>
                <a:solidFill>
                  <a:srgbClr val="000000"/>
                </a:solidFill>
              </a:defRPr>
            </a:lvl3pPr>
            <a:lvl4pPr marL="1371600" indent="0" algn="ctr">
              <a:buNone/>
              <a:defRPr>
                <a:solidFill>
                  <a:srgbClr val="000000"/>
                </a:solidFill>
              </a:defRPr>
            </a:lvl4pPr>
            <a:lvl5pPr marL="1828800" indent="0" algn="ctr">
              <a:buNone/>
              <a:defRPr>
                <a:solidFill>
                  <a:srgbClr val="000000"/>
                </a:solidFill>
              </a:defRPr>
            </a:lvl5pPr>
            <a:lvl6pPr marL="2286000" indent="0" algn="ctr">
              <a:buNone/>
              <a:defRPr>
                <a:solidFill>
                  <a:srgbClr val="000000"/>
                </a:solidFill>
              </a:defRPr>
            </a:lvl6pPr>
            <a:lvl7pPr marL="2743200" indent="0" algn="ctr">
              <a:buNone/>
              <a:defRPr>
                <a:solidFill>
                  <a:srgbClr val="000000"/>
                </a:solidFill>
              </a:defRPr>
            </a:lvl7pPr>
            <a:lvl8pPr marL="3200400" indent="0" algn="ctr">
              <a:buNone/>
              <a:defRPr>
                <a:solidFill>
                  <a:srgbClr val="000000"/>
                </a:solidFill>
              </a:defRPr>
            </a:lvl8pPr>
            <a:lvl9pPr marL="3657600" indent="0" algn="ctr">
              <a:buNone/>
              <a:defRPr>
                <a:solidFill>
                  <a:srgbClr val="000000"/>
                </a:solidFill>
              </a:defRPr>
            </a:lvl9pPr>
          </a:lstStyle>
          <a:p>
            <a:r>
              <a:rPr lang="ko-KR" altLang="en-US" dirty="0" smtClean="0"/>
              <a:t>Click to edit Master subtitle style</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5" name="Date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itle and Vertical Text">
    <p:spTree>
      <p:nvGrpSpPr>
        <p:cNvPr id="1" name=""/>
        <p:cNvGrpSpPr/>
        <p:nvPr/>
      </p:nvGrpSpPr>
      <p:grpSpPr>
        <a:xfrm>
          <a:off x="0" y="0"/>
          <a:ext cx="0" cy="0"/>
          <a:chOff x="0" y="0"/>
          <a:chExt cx="0" cy="0"/>
        </a:xfrm>
      </p:grpSpPr>
      <p:sp>
        <p:nvSpPr>
          <p:cNvPr id="2" name="Title1"/>
          <p:cNvSpPr>
            <a:spLocks noGrp="1"/>
          </p:cNvSpPr>
          <p:nvPr>
            <p:ph type="title"/>
          </p:nvPr>
        </p:nvSpPr>
        <p:spPr/>
        <p:txBody>
          <a:bodyPr/>
          <a:lstStyle/>
          <a:p>
            <a:r>
              <a:rPr lang="ko-KR" altLang="en-US" dirty="0"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Vertical Title and Text">
    <p:spTree>
      <p:nvGrpSpPr>
        <p:cNvPr id="1" name=""/>
        <p:cNvGrpSpPr/>
        <p:nvPr/>
      </p:nvGrpSpPr>
      <p:grpSpPr>
        <a:xfrm>
          <a:off x="0" y="0"/>
          <a:ext cx="0" cy="0"/>
          <a:chOff x="0" y="0"/>
          <a:chExt cx="0" cy="0"/>
        </a:xfrm>
      </p:grpSpPr>
      <p:sp>
        <p:nvSpPr>
          <p:cNvPr id="2" name="Vertical Title1"/>
          <p:cNvSpPr>
            <a:spLocks noGrp="1"/>
          </p:cNvSpPr>
          <p:nvPr>
            <p:ph type="title" orient="vert"/>
          </p:nvPr>
        </p:nvSpPr>
        <p:spPr>
          <a:xfrm>
            <a:off x="6629400" y="274638"/>
            <a:ext cx="2057400" cy="5851525"/>
          </a:xfrm>
        </p:spPr>
        <p:txBody>
          <a:bodyPr vert="eaVert"/>
          <a:lstStyle/>
          <a:p>
            <a:r>
              <a:rPr lang="ko-KR" altLang="en-US" dirty="0"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Click to edit Master title style</a:t>
            </a:r>
            <a:endParaRPr lang="ko-KR" altLang="en-US"/>
          </a:p>
        </p:txBody>
      </p:sp>
      <p:sp>
        <p:nvSpPr>
          <p:cNvPr id="3" name="Content Placeholder 2"/>
          <p:cNvSpPr>
            <a:spLocks noGrp="1"/>
          </p:cNvSpPr>
          <p:nvPr>
            <p:ph idx="1"/>
          </p:nvPr>
        </p:nvSpPr>
        <p:spPr/>
        <p:txBody>
          <a:body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buNone/>
              <a:defRPr sz="4000" b="1" cap="all"/>
            </a:lvl1p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0000"/>
                </a:solidFill>
              </a:defRPr>
            </a:lvl1pPr>
            <a:lvl2pPr marL="457200" indent="0">
              <a:buNone/>
              <a:defRPr sz="1800">
                <a:solidFill>
                  <a:srgbClr val="000000"/>
                </a:solidFill>
              </a:defRPr>
            </a:lvl2pPr>
            <a:lvl3pPr marL="914400" indent="0">
              <a:buNone/>
              <a:defRPr sz="1600">
                <a:solidFill>
                  <a:srgbClr val="000000"/>
                </a:solidFill>
              </a:defRPr>
            </a:lvl3pPr>
            <a:lvl4pPr marL="1371600" indent="0">
              <a:buNone/>
              <a:defRPr sz="1400">
                <a:solidFill>
                  <a:srgbClr val="000000"/>
                </a:solidFill>
              </a:defRPr>
            </a:lvl4pPr>
            <a:lvl5pPr marL="1828800" indent="0">
              <a:buNone/>
              <a:defRPr sz="1400">
                <a:solidFill>
                  <a:srgbClr val="000000"/>
                </a:solidFill>
              </a:defRPr>
            </a:lvl5pPr>
            <a:lvl6pPr marL="2286000" indent="0">
              <a:buNone/>
              <a:defRPr sz="1400">
                <a:solidFill>
                  <a:srgbClr val="000000"/>
                </a:solidFill>
              </a:defRPr>
            </a:lvl6pPr>
            <a:lvl7pPr marL="2743200" indent="0">
              <a:buNone/>
              <a:defRPr sz="1400">
                <a:solidFill>
                  <a:srgbClr val="000000"/>
                </a:solidFill>
              </a:defRPr>
            </a:lvl7pPr>
            <a:lvl8pPr marL="3200400" indent="0">
              <a:buNone/>
              <a:defRPr sz="1400">
                <a:solidFill>
                  <a:srgbClr val="000000"/>
                </a:solidFill>
              </a:defRPr>
            </a:lvl8pPr>
            <a:lvl9pPr marL="3657600" indent="0">
              <a:buNone/>
              <a:defRPr sz="1400">
                <a:solidFill>
                  <a:srgbClr val="000000"/>
                </a:solidFill>
              </a:defRPr>
            </a:lvl9pPr>
          </a:lstStyle>
          <a:p>
            <a:pPr lvl="0"/>
            <a:r>
              <a:rPr lang="ko-KR" altLang="en-US" dirty="0" smtClean="0"/>
              <a:t>Click to edit Master text styles</a:t>
            </a:r>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marL="0" defTabSz="0">
              <a:defRPr sz="2800"/>
            </a:lvl1pPr>
            <a:lvl2pPr marL="0" defTabSz="0">
              <a:defRPr sz="2400"/>
            </a:lvl2pPr>
            <a:lvl3pPr marL="0" defTabSz="0">
              <a:defRPr sz="2000"/>
            </a:lvl3pPr>
            <a:lvl4pPr marL="0" defTabSz="0">
              <a:defRPr sz="1800"/>
            </a:lvl4pPr>
            <a:lvl5pPr marL="0" defTabSz="0">
              <a:defRPr sz="1800"/>
            </a:lvl5pPr>
            <a:lvl6pPr marL="0" defTabSz="0">
              <a:defRPr sz="1800"/>
            </a:lvl6pPr>
            <a:lvl7pPr marL="0" defTabSz="0">
              <a:defRPr sz="1800"/>
            </a:lvl7pPr>
            <a:lvl8pPr marL="0" defTabSz="0">
              <a:defRPr sz="1800"/>
            </a:lvl8pPr>
            <a:lvl9pPr marL="0" defTabSz="0">
              <a:defRPr sz="18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marL="0" defTabSz="0">
              <a:defRPr sz="2800"/>
            </a:lvl1pPr>
            <a:lvl2pPr marL="0" defTabSz="0">
              <a:defRPr sz="2400"/>
            </a:lvl2pPr>
            <a:lvl3pPr marL="0" defTabSz="0">
              <a:defRPr sz="2000"/>
            </a:lvl3pPr>
            <a:lvl4pPr marL="0" defTabSz="0">
              <a:defRPr sz="1800"/>
            </a:lvl4pPr>
            <a:lvl5pPr marL="0" defTabSz="0">
              <a:defRPr sz="1800"/>
            </a:lvl5pPr>
            <a:lvl6pPr marL="0" defTabSz="0">
              <a:defRPr sz="1800"/>
            </a:lvl6pPr>
            <a:lvl7pPr marL="0" defTabSz="0">
              <a:defRPr sz="1800"/>
            </a:lvl7pPr>
            <a:lvl8pPr marL="0" defTabSz="0">
              <a:defRPr sz="1800"/>
            </a:lvl8pPr>
            <a:lvl9pPr marL="0" defTabSz="0">
              <a:defRPr sz="18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defTabSz="0">
              <a:defRPr/>
            </a:lvl1p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0" defTabSz="0">
              <a:defRPr sz="2400"/>
            </a:lvl1pPr>
            <a:lvl2pPr marL="0" defTabSz="0">
              <a:defRPr sz="2000"/>
            </a:lvl2pPr>
            <a:lvl3pPr marL="0" defTabSz="0">
              <a:defRPr sz="1800"/>
            </a:lvl3pPr>
            <a:lvl4pPr marL="0" defTabSz="0">
              <a:defRPr sz="1600"/>
            </a:lvl4pPr>
            <a:lvl5pPr marL="0" defTabSz="0">
              <a:defRPr sz="1600"/>
            </a:lvl5pPr>
            <a:lvl6pPr marL="0" defTabSz="0">
              <a:defRPr sz="1600"/>
            </a:lvl6pPr>
            <a:lvl7pPr marL="0" defTabSz="0">
              <a:defRPr sz="1600"/>
            </a:lvl7pPr>
            <a:lvl8pPr marL="0" defTabSz="0">
              <a:defRPr sz="1600"/>
            </a:lvl8pPr>
            <a:lvl9pPr marL="0" defTabSz="0">
              <a:defRPr sz="16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0" defTabSz="0">
              <a:defRPr sz="2400"/>
            </a:lvl1pPr>
            <a:lvl2pPr marL="0" defTabSz="0">
              <a:defRPr sz="2000"/>
            </a:lvl2pPr>
            <a:lvl3pPr marL="0" defTabSz="0">
              <a:defRPr sz="1800"/>
            </a:lvl3pPr>
            <a:lvl4pPr marL="0" defTabSz="0">
              <a:defRPr sz="1600"/>
            </a:lvl4pPr>
            <a:lvl5pPr marL="0" defTabSz="0">
              <a:defRPr sz="1600"/>
            </a:lvl5pPr>
            <a:lvl6pPr marL="0" defTabSz="0">
              <a:defRPr sz="1600"/>
            </a:lvl6pPr>
            <a:lvl7pPr marL="0" defTabSz="0">
              <a:defRPr sz="1600"/>
            </a:lvl7pPr>
            <a:lvl8pPr marL="0" defTabSz="0">
              <a:defRPr sz="1600"/>
            </a:lvl8pPr>
            <a:lvl9pPr marL="0" defTabSz="0">
              <a:defRPr sz="16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7" name="Date Placeholder 6"/>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1"/>
          <p:cNvSpPr>
            <a:spLocks noGrp="1"/>
          </p:cNvSpPr>
          <p:nvPr>
            <p:ph type="title"/>
          </p:nvPr>
        </p:nvSpPr>
        <p:spPr/>
        <p:txBody>
          <a:bodyPr/>
          <a:lstStyle/>
          <a:p>
            <a:r>
              <a:rPr lang="ko-KR" altLang="en-US" dirty="0" smtClean="0"/>
              <a:t>Click to edit Master title style</a:t>
            </a:r>
            <a:endParaRPr lang="ko-KR" altLang="en-US"/>
          </a:p>
        </p:txBody>
      </p:sp>
      <p:sp>
        <p:nvSpPr>
          <p:cNvPr id="3" name="Date Placeholder 2"/>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with Caption">
    <p:spTree>
      <p:nvGrpSpPr>
        <p:cNvPr id="1" name=""/>
        <p:cNvGrpSpPr/>
        <p:nvPr/>
      </p:nvGrpSpPr>
      <p:grpSpPr>
        <a:xfrm>
          <a:off x="0" y="0"/>
          <a:ext cx="0" cy="0"/>
          <a:chOff x="0" y="0"/>
          <a:chExt cx="0" cy="0"/>
        </a:xfrm>
      </p:grpSpPr>
      <p:sp>
        <p:nvSpPr>
          <p:cNvPr id="2" name="Title1"/>
          <p:cNvSpPr>
            <a:spLocks noGrp="1"/>
          </p:cNvSpPr>
          <p:nvPr>
            <p:ph type="title"/>
          </p:nvPr>
        </p:nvSpPr>
        <p:spPr>
          <a:xfrm>
            <a:off x="457200" y="273050"/>
            <a:ext cx="3008313" cy="1162050"/>
          </a:xfrm>
        </p:spPr>
        <p:txBody>
          <a:bodyPr anchor="b"/>
          <a:lstStyle>
            <a:lvl1pPr algn="l">
              <a:defRPr sz="2000" b="1"/>
            </a:lvl1pPr>
          </a:lstStyle>
          <a:p>
            <a:r>
              <a:rPr lang="ko-KR" altLang="en-US" dirty="0" smtClean="0"/>
              <a:t>Click to edit Master title style</a:t>
            </a:r>
            <a:endParaRPr lang="ko-KR" altLang="en-US"/>
          </a:p>
        </p:txBody>
      </p:sp>
      <p:sp>
        <p:nvSpPr>
          <p:cNvPr id="3" name="Content Placeholder 2"/>
          <p:cNvSpPr>
            <a:spLocks noGrp="1"/>
          </p:cNvSpPr>
          <p:nvPr>
            <p:ph type="pic" idx="1"/>
          </p:nvPr>
        </p:nvSpPr>
        <p:spPr>
          <a:xfrm>
            <a:off x="3575050" y="273050"/>
            <a:ext cx="5111750" cy="5853113"/>
          </a:xfrm>
        </p:spPr>
        <p:txBody>
          <a:bodyPr/>
          <a:lstStyle>
            <a:lvl1pPr marL="0" defTabSz="0">
              <a:defRPr sz="3200"/>
            </a:lvl1pPr>
            <a:lvl2pPr marL="0" defTabSz="0">
              <a:defRPr sz="2800"/>
            </a:lvl2pPr>
            <a:lvl3pPr marL="0" defTabSz="0">
              <a:defRPr sz="2400"/>
            </a:lvl3pPr>
            <a:lvl4pPr marL="0" defTabSz="0">
              <a:defRPr sz="2000"/>
            </a:lvl4pPr>
            <a:lvl5pPr marL="0" defTabSz="0">
              <a:defRPr sz="2000"/>
            </a:lvl5pPr>
            <a:lvl6pPr marL="0" defTabSz="0">
              <a:defRPr sz="2000"/>
            </a:lvl6pPr>
            <a:lvl7pPr marL="0" defTabSz="0">
              <a:defRPr sz="2000"/>
            </a:lvl7pPr>
            <a:lvl8pPr marL="0" defTabSz="0">
              <a:defRPr sz="2000"/>
            </a:lvl8pPr>
            <a:lvl9pPr marL="0" defTabSz="0">
              <a:defRPr sz="20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Click to edit Master text styles</a:t>
            </a:r>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fourObj" preserve="1">
  <p:cSld name="Picture with Caption">
    <p:spTree>
      <p:nvGrpSpPr>
        <p:cNvPr id="1" name=""/>
        <p:cNvGrpSpPr/>
        <p:nvPr/>
      </p:nvGrpSpPr>
      <p:grpSpPr>
        <a:xfrm>
          <a:off x="0" y="0"/>
          <a:ext cx="0" cy="0"/>
          <a:chOff x="0" y="0"/>
          <a:chExt cx="0" cy="0"/>
        </a:xfrm>
      </p:grpSpPr>
      <p:sp>
        <p:nvSpPr>
          <p:cNvPr id="2" name="Title1"/>
          <p:cNvSpPr>
            <a:spLocks noGrp="1"/>
          </p:cNvSpPr>
          <p:nvPr>
            <p:ph type="title"/>
          </p:nvPr>
        </p:nvSpPr>
        <p:spPr>
          <a:xfrm>
            <a:off x="1792288" y="4800600"/>
            <a:ext cx="5486400" cy="566738"/>
          </a:xfrm>
        </p:spPr>
        <p:txBody>
          <a:bodyPr anchor="b"/>
          <a:lstStyle>
            <a:lvl1pPr algn="l">
              <a:defRPr sz="2000" b="1"/>
            </a:lvl1pPr>
          </a:lstStyle>
          <a:p>
            <a:r>
              <a:rPr lang="ko-KR" altLang="en-US" dirty="0"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Click to edit Master text styles</a:t>
            </a:r>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t>2018-02-22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t>‹N›</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0000"/>
                </a:solidFill>
              </a:defRPr>
            </a:lvl1pPr>
          </a:lstStyle>
          <a:p>
            <a:fld id="{5C1A2B81-1DA3-497E-83CD-70D401AD2C06}" type="datetimeFigureOut">
              <a:rPr lang="ko-KR" altLang="en-US" dirty="0" smtClean="0"/>
              <a:t>2018-02-22</a:t>
            </a:fld>
            <a:endParaRPr lang="ko-KR"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0000"/>
                </a:solidFill>
              </a:defRPr>
            </a:lvl1pPr>
          </a:lstStyle>
          <a:p>
            <a:endParaRPr lang="ko-KR"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00"/>
                </a:solidFill>
              </a:defRPr>
            </a:lvl1pPr>
          </a:lstStyle>
          <a:p>
            <a:fld id="{9CD56DC7-0AF8-4C3E-9120-C82FF52A6C0B}" type="slidenum">
              <a:rPr lang="ko-KR" altLang="en-US" dirty="0" smtClean="0"/>
              <a:t>‹N›</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indent="0" algn="ctr" defTabSz="914400">
        <a:buNone/>
        <a:defRPr lang="ko-KR" sz="4400" baseline="0" smtClean="0">
          <a:solidFill>
            <a:srgbClr val="000000"/>
          </a:solidFill>
          <a:latin typeface="굴림"/>
          <a:ea typeface="굴림"/>
        </a:defRPr>
      </a:lvl1pPr>
    </p:titleStyle>
    <p:bodyStyle>
      <a:lvl1pPr marL="342900" indent="-342900" algn="l" defTabSz="914400">
        <a:spcBef>
          <a:spcPct val="20000"/>
        </a:spcBef>
        <a:buFont typeface="굴림"/>
        <a:buChar char="●"/>
        <a:defRPr lang="ko-KR" sz="3200" baseline="0" smtClean="0">
          <a:solidFill>
            <a:srgbClr val="000000"/>
          </a:solidFill>
          <a:latin typeface="굴림"/>
          <a:ea typeface="굴림"/>
        </a:defRPr>
      </a:lvl1pPr>
      <a:lvl2pPr marL="742950" lvl="1" indent="-285750" defTabSz="914400">
        <a:buChar char="-"/>
        <a:defRPr lang="ko-KR" sz="2800" smtClean="0"/>
      </a:lvl2pPr>
      <a:lvl3pPr marL="1143000" lvl="2" indent="-228600" defTabSz="914400">
        <a:buChar char="●"/>
        <a:defRPr lang="ko-KR" sz="2400" smtClean="0"/>
      </a:lvl3pPr>
      <a:lvl4pPr marL="1600200" lvl="3" indent="-228600" defTabSz="914400">
        <a:buChar char="-"/>
        <a:defRPr lang="ko-KR" sz="2000" smtClean="0"/>
      </a:lvl4pPr>
      <a:lvl5pPr marL="2057400" lvl="4" indent="-228600" defTabSz="914400">
        <a:buChar char="»"/>
        <a:defRPr lang="ko-KR" smtClean="0"/>
      </a:lvl5pPr>
    </p:bodyStyle>
    <p:otherStyle>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 2"/>
          <p:cNvSpPr>
            <a:spLocks noGrp="1" noChangeArrowheads="1"/>
          </p:cNvSpPr>
          <p:nvPr>
            <p:ph type="title"/>
          </p:nvPr>
        </p:nvSpPr>
        <p:spPr>
          <a:xfrm>
            <a:off x="651383" y="483022"/>
            <a:ext cx="7785100" cy="1365250"/>
          </a:xfrm>
          <a:prstGeom prst="rect">
            <a:avLst/>
          </a:prstGeom>
          <a:ln w="0" cap="flat" cmpd="sng">
            <a:noFill/>
            <a:prstDash/>
            <a:miter lim="800000"/>
          </a:ln>
        </p:spPr>
        <p:txBody>
          <a:bodyPr wrap="square" lIns="91440" tIns="45720" rIns="91440" bIns="45720" anchor="t"/>
          <a:lstStyle/>
          <a:p>
            <a:pPr marL="0" indent="0" algn="ctr" defTabSz="508000">
              <a:lnSpc>
                <a:spcPct val="104000"/>
              </a:lnSpc>
              <a:spcBef>
                <a:spcPts val="0"/>
              </a:spcBef>
              <a:spcAft>
                <a:spcPts val="0"/>
              </a:spcAft>
              <a:buFontTx/>
              <a:buNone/>
            </a:pPr>
            <a:r>
              <a:rPr lang="en-US" altLang="ko-KR" sz="4900" dirty="0" smtClean="0">
                <a:solidFill>
                  <a:srgbClr val="000000"/>
                </a:solidFill>
                <a:latin typeface="Segoe Script" pitchFamily="34" charset="0"/>
              </a:rPr>
              <a:t>NICOTINA</a:t>
            </a:r>
            <a:endParaRPr lang="ko-KR" altLang="en-US" sz="4900" dirty="0" smtClean="0">
              <a:latin typeface="Segoe Script" pitchFamily="34" charset="0"/>
            </a:endParaRPr>
          </a:p>
        </p:txBody>
      </p:sp>
      <p:sp>
        <p:nvSpPr>
          <p:cNvPr id="3" name="Rect 3"/>
          <p:cNvSpPr>
            <a:spLocks noGrp="1" noChangeArrowheads="1"/>
          </p:cNvSpPr>
          <p:nvPr>
            <p:ph type="body"/>
          </p:nvPr>
        </p:nvSpPr>
        <p:spPr>
          <a:xfrm>
            <a:off x="691505" y="4659486"/>
            <a:ext cx="7785100" cy="1502410"/>
          </a:xfrm>
          <a:prstGeom prst="rect">
            <a:avLst/>
          </a:prstGeom>
          <a:ln w="0" cap="flat" cmpd="sng">
            <a:noFill/>
            <a:prstDash/>
            <a:miter lim="800000"/>
          </a:ln>
        </p:spPr>
        <p:txBody>
          <a:bodyPr wrap="square" lIns="91440" tIns="45720" rIns="91440" bIns="45720" anchor="b"/>
          <a:lstStyle/>
          <a:p>
            <a:pPr marL="0" indent="0" algn="ctr" defTabSz="508000">
              <a:lnSpc>
                <a:spcPct val="104000"/>
              </a:lnSpc>
              <a:spcBef>
                <a:spcPts val="0"/>
              </a:spcBef>
              <a:spcAft>
                <a:spcPts val="0"/>
              </a:spcAft>
              <a:buFontTx/>
              <a:buNone/>
            </a:pPr>
            <a:r>
              <a:rPr lang="en-US" altLang="ko-KR" sz="2000" dirty="0" smtClean="0">
                <a:solidFill>
                  <a:srgbClr val="000000"/>
                </a:solidFill>
                <a:latin typeface="Arial" charset="0"/>
              </a:rPr>
              <a:t>Presentato da </a:t>
            </a:r>
            <a:r>
              <a:rPr lang="en-US" altLang="ko-KR" sz="2000" dirty="0" smtClean="0">
                <a:solidFill>
                  <a:srgbClr val="000000"/>
                </a:solidFill>
                <a:latin typeface="Arial" charset="0"/>
              </a:rPr>
              <a:t>Daniele</a:t>
            </a:r>
            <a:r>
              <a:rPr lang="en-US" altLang="ko-KR" sz="2000" dirty="0" smtClean="0">
                <a:solidFill>
                  <a:srgbClr val="000000"/>
                </a:solidFill>
                <a:latin typeface="Arial" charset="0"/>
              </a:rPr>
              <a:t>, Vittorio e Francesco</a:t>
            </a:r>
            <a:endParaRPr lang="ko-KR" altLang="en-US" sz="2000" dirty="0" smtClean="0">
              <a:latin typeface="Arial" charset="0"/>
            </a:endParaRPr>
          </a:p>
        </p:txBody>
      </p:sp>
      <p:pic>
        <p:nvPicPr>
          <p:cNvPr id="2052" name="Picture 4" descr="Risultati immagini per nicotina"/>
          <p:cNvPicPr>
            <a:picLocks noChangeAspect="1" noChangeArrowheads="1"/>
          </p:cNvPicPr>
          <p:nvPr/>
        </p:nvPicPr>
        <p:blipFill rotWithShape="1">
          <a:blip r:embed="rId2">
            <a:extLst>
              <a:ext uri="{28A0092B-C50C-407E-A947-70E740481C1C}">
                <a14:useLocalDpi xmlns:a14="http://schemas.microsoft.com/office/drawing/2010/main" val="0"/>
              </a:ext>
            </a:extLst>
          </a:blip>
          <a:srcRect t="10684"/>
          <a:stretch/>
        </p:blipFill>
        <p:spPr bwMode="auto">
          <a:xfrm>
            <a:off x="2203048" y="1851174"/>
            <a:ext cx="4752528" cy="28941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 4"/>
          <p:cNvSpPr>
            <a:spLocks noGrp="1" noChangeArrowheads="1"/>
          </p:cNvSpPr>
          <p:nvPr>
            <p:ph type="title"/>
          </p:nvPr>
        </p:nvSpPr>
        <p:spPr>
          <a:xfrm>
            <a:off x="458470" y="995679"/>
            <a:ext cx="8243570" cy="4394200"/>
          </a:xfrm>
          <a:prstGeom prst="rect">
            <a:avLst/>
          </a:prstGeom>
          <a:ln w="0" cap="flat" cmpd="sng">
            <a:noFill/>
            <a:prstDash/>
            <a:miter lim="800000"/>
          </a:ln>
        </p:spPr>
        <p:txBody>
          <a:bodyPr wrap="square" lIns="91440" tIns="45720" rIns="91440" bIns="45720" anchor="ctr"/>
          <a:lstStyle/>
          <a:p>
            <a:pPr marL="0" indent="0" algn="ctr" defTabSz="508000">
              <a:lnSpc>
                <a:spcPct val="125000"/>
              </a:lnSpc>
              <a:spcBef>
                <a:spcPts val="0"/>
              </a:spcBef>
              <a:spcAft>
                <a:spcPts val="0"/>
              </a:spcAft>
              <a:buFontTx/>
              <a:buNone/>
            </a:pPr>
            <a:r>
              <a:rPr lang="en-US" altLang="ko-KR" sz="2800" dirty="0" smtClean="0">
                <a:solidFill>
                  <a:srgbClr val="000000"/>
                </a:solidFill>
                <a:latin typeface="Maiandra GD" pitchFamily="34" charset="0"/>
              </a:rPr>
              <a:t>La nicotina è un composto organico, un alcaloide parasimpaticomimetico piuttosto tossico, 30–60 mg (0.5-1,0 mg/kg)[1] possono essere fatali per l'uomo[2], che agisce come un agonista nicotinico per il recettore dell'acetilcolina, biologicamente connesso alla difesa del vegetale dagli organismi erbivori, presente nella pianta del tabacco ed in altre solanacee.</a:t>
            </a:r>
            <a:endParaRPr lang="ko-KR" altLang="en-US" sz="2800" dirty="0" smtClean="0">
              <a:latin typeface="Maiandra GD" pitchFamily="34" charset="0"/>
            </a:endParaRPr>
          </a:p>
        </p:txBody>
      </p:sp>
      <p:sp>
        <p:nvSpPr>
          <p:cNvPr id="3" name="Rect 2"/>
          <p:cNvSpPr txBox="1">
            <a:spLocks noChangeArrowheads="1"/>
          </p:cNvSpPr>
          <p:nvPr/>
        </p:nvSpPr>
        <p:spPr>
          <a:xfrm>
            <a:off x="607695" y="197892"/>
            <a:ext cx="7785100" cy="1365250"/>
          </a:xfrm>
          <a:prstGeom prst="rect">
            <a:avLst/>
          </a:prstGeom>
          <a:ln w="0" cap="flat" cmpd="sng">
            <a:noFill/>
            <a:prstDash/>
            <a:miter lim="800000"/>
          </a:ln>
        </p:spPr>
        <p:txBody>
          <a:bodyPr wrap="square" lIns="91440" tIns="45720" rIns="91440" bIns="45720" anchor="t"/>
          <a:lstStyle>
            <a:lvl1pPr marL="0" indent="0" algn="ctr" defTabSz="914400">
              <a:buNone/>
              <a:defRPr lang="ko-KR" sz="4400" baseline="0" smtClean="0">
                <a:solidFill>
                  <a:srgbClr val="000000"/>
                </a:solidFill>
                <a:latin typeface="굴림"/>
                <a:ea typeface="굴림"/>
              </a:defRPr>
            </a:lvl1pPr>
          </a:lstStyle>
          <a:p>
            <a:pPr defTabSz="508000">
              <a:lnSpc>
                <a:spcPct val="104000"/>
              </a:lnSpc>
            </a:pPr>
            <a:r>
              <a:rPr lang="en-US" altLang="ko-KR" sz="4900" dirty="0" smtClean="0">
                <a:latin typeface="Segoe Script" pitchFamily="34" charset="0"/>
              </a:rPr>
              <a:t>NICOTINA</a:t>
            </a:r>
            <a:endParaRPr lang="en-US" altLang="en-US" sz="4900" dirty="0">
              <a:latin typeface="Segoe Script" pitchFamily="34" charset="0"/>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 5"/>
          <p:cNvSpPr>
            <a:spLocks noGrp="1" noChangeArrowheads="1"/>
          </p:cNvSpPr>
          <p:nvPr>
            <p:ph type="title"/>
          </p:nvPr>
        </p:nvSpPr>
        <p:spPr>
          <a:xfrm>
            <a:off x="403473" y="0"/>
            <a:ext cx="8243570" cy="6435090"/>
          </a:xfrm>
          <a:prstGeom prst="rect">
            <a:avLst/>
          </a:prstGeom>
          <a:ln w="0" cap="flat" cmpd="sng">
            <a:noFill/>
            <a:prstDash/>
            <a:miter lim="800000"/>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900" dirty="0">
                <a:latin typeface="Segoe Script" pitchFamily="34" charset="0"/>
              </a:rPr>
              <a:t>EFFETTI DELLA NICOTINA</a:t>
            </a:r>
            <a:endParaRPr lang="ko-KR" altLang="en-US" sz="4900" dirty="0">
              <a:latin typeface="Segoe Script" pitchFamily="34" charset="0"/>
            </a:endParaRPr>
          </a:p>
          <a:p>
            <a:pPr marL="0" indent="0" algn="ctr" defTabSz="508000">
              <a:lnSpc>
                <a:spcPct val="104000"/>
              </a:lnSpc>
              <a:spcBef>
                <a:spcPts val="0"/>
              </a:spcBef>
              <a:spcAft>
                <a:spcPts val="0"/>
              </a:spcAft>
              <a:buFontTx/>
              <a:buNone/>
            </a:pPr>
            <a:r>
              <a:rPr lang="en-US" altLang="ko-KR" sz="2000" dirty="0" smtClean="0">
                <a:solidFill>
                  <a:srgbClr val="000000"/>
                </a:solidFill>
                <a:latin typeface="Maiandra GD" pitchFamily="34" charset="0"/>
              </a:rPr>
              <a:t>La nicotina con il fumo giunge rapidissimamente a livello cerebrale come se fosse somministrata per endovena.</a:t>
            </a:r>
            <a:endParaRPr lang="ko-KR" altLang="en-US" sz="2000" dirty="0" smtClean="0">
              <a:latin typeface="Maiandra GD" pitchFamily="34" charset="0"/>
            </a:endParaRPr>
          </a:p>
          <a:p>
            <a:pPr marL="0" indent="0" algn="ctr" defTabSz="508000">
              <a:lnSpc>
                <a:spcPct val="104000"/>
              </a:lnSpc>
              <a:spcBef>
                <a:spcPts val="0"/>
              </a:spcBef>
              <a:spcAft>
                <a:spcPts val="0"/>
              </a:spcAft>
              <a:buFontTx/>
              <a:buNone/>
            </a:pPr>
            <a:r>
              <a:rPr lang="en-US" altLang="ko-KR" sz="2000" dirty="0" smtClean="0">
                <a:solidFill>
                  <a:srgbClr val="000000"/>
                </a:solidFill>
                <a:latin typeface="Maiandra GD" pitchFamily="34" charset="0"/>
              </a:rPr>
              <a:t>Gli effetti ricercati dal </a:t>
            </a:r>
            <a:r>
              <a:rPr lang="en-US" altLang="ko-KR" sz="2000" dirty="0" err="1" smtClean="0">
                <a:solidFill>
                  <a:srgbClr val="000000"/>
                </a:solidFill>
                <a:latin typeface="Maiandra GD" pitchFamily="34" charset="0"/>
              </a:rPr>
              <a:t>fumatore</a:t>
            </a:r>
            <a:r>
              <a:rPr lang="en-US" altLang="ko-KR" sz="2000" dirty="0" smtClean="0">
                <a:solidFill>
                  <a:srgbClr val="000000"/>
                </a:solidFill>
                <a:latin typeface="Maiandra GD" pitchFamily="34" charset="0"/>
              </a:rPr>
              <a:t> </a:t>
            </a:r>
            <a:r>
              <a:rPr lang="en-US" altLang="ko-KR" sz="2000" dirty="0" err="1" smtClean="0">
                <a:solidFill>
                  <a:srgbClr val="000000"/>
                </a:solidFill>
                <a:latin typeface="Maiandra GD" pitchFamily="34" charset="0"/>
              </a:rPr>
              <a:t>sono</a:t>
            </a:r>
            <a:r>
              <a:rPr lang="en-US" altLang="ko-KR" sz="2000" dirty="0" smtClean="0">
                <a:solidFill>
                  <a:srgbClr val="000000"/>
                </a:solidFill>
                <a:latin typeface="Maiandra GD" pitchFamily="34" charset="0"/>
              </a:rPr>
              <a:t> </a:t>
            </a:r>
            <a:r>
              <a:rPr lang="en-US" altLang="ko-KR" sz="2000" dirty="0" smtClean="0">
                <a:solidFill>
                  <a:srgbClr val="000000"/>
                </a:solidFill>
                <a:latin typeface="Maiandra GD" pitchFamily="34" charset="0"/>
              </a:rPr>
              <a:t>costituiti principalmente:</a:t>
            </a:r>
            <a:endParaRPr lang="ko-KR" altLang="en-US" sz="2000" dirty="0" smtClean="0">
              <a:latin typeface="Maiandra GD" pitchFamily="34" charset="0"/>
            </a:endParaRPr>
          </a:p>
          <a:p>
            <a:pPr marL="342900" indent="-342900" algn="l" defTabSz="508000">
              <a:lnSpc>
                <a:spcPct val="104000"/>
              </a:lnSpc>
              <a:spcBef>
                <a:spcPts val="0"/>
              </a:spcBef>
              <a:spcAft>
                <a:spcPts val="0"/>
              </a:spcAft>
              <a:buFont typeface="Arial" pitchFamily="34" charset="0"/>
              <a:buChar char="•"/>
            </a:pPr>
            <a:r>
              <a:rPr lang="en-US" altLang="ko-KR" sz="2000" dirty="0" smtClean="0">
                <a:solidFill>
                  <a:srgbClr val="000000"/>
                </a:solidFill>
                <a:latin typeface="Maiandra GD" pitchFamily="34" charset="0"/>
              </a:rPr>
              <a:t>dall’aumento del senso di piacere (una moderata euforia);</a:t>
            </a:r>
            <a:endParaRPr lang="ko-KR" altLang="en-US" sz="2000" dirty="0" smtClean="0">
              <a:latin typeface="Maiandra GD" pitchFamily="34" charset="0"/>
            </a:endParaRPr>
          </a:p>
          <a:p>
            <a:pPr marL="342900" indent="-342900" algn="l" defTabSz="508000">
              <a:lnSpc>
                <a:spcPct val="104000"/>
              </a:lnSpc>
              <a:spcBef>
                <a:spcPts val="0"/>
              </a:spcBef>
              <a:spcAft>
                <a:spcPts val="0"/>
              </a:spcAft>
              <a:buFont typeface="Arial" pitchFamily="34" charset="0"/>
              <a:buChar char="•"/>
            </a:pPr>
            <a:r>
              <a:rPr lang="en-US" altLang="ko-KR" sz="2000" dirty="0" smtClean="0">
                <a:solidFill>
                  <a:srgbClr val="000000"/>
                </a:solidFill>
                <a:latin typeface="Maiandra GD" pitchFamily="34" charset="0"/>
              </a:rPr>
              <a:t>da un minore stato d’ansia;</a:t>
            </a:r>
            <a:endParaRPr lang="ko-KR" altLang="en-US" sz="2000" dirty="0" smtClean="0">
              <a:latin typeface="Maiandra GD" pitchFamily="34" charset="0"/>
            </a:endParaRPr>
          </a:p>
          <a:p>
            <a:pPr marL="342900" indent="-342900" algn="l" defTabSz="508000">
              <a:lnSpc>
                <a:spcPct val="104000"/>
              </a:lnSpc>
              <a:spcBef>
                <a:spcPts val="0"/>
              </a:spcBef>
              <a:spcAft>
                <a:spcPts val="0"/>
              </a:spcAft>
              <a:buFont typeface="Arial" pitchFamily="34" charset="0"/>
              <a:buChar char="•"/>
            </a:pPr>
            <a:r>
              <a:rPr lang="en-US" altLang="ko-KR" sz="2000" dirty="0" smtClean="0">
                <a:solidFill>
                  <a:srgbClr val="000000"/>
                </a:solidFill>
                <a:latin typeface="Maiandra GD" pitchFamily="34" charset="0"/>
              </a:rPr>
              <a:t>da uno stato di rilassamento vigile (egli è rilassato e nello stesso tempo attento).</a:t>
            </a:r>
            <a:endParaRPr lang="ko-KR" altLang="en-US" sz="2000" dirty="0" smtClean="0">
              <a:latin typeface="Maiandra GD" pitchFamily="34" charset="0"/>
            </a:endParaRPr>
          </a:p>
          <a:p>
            <a:pPr marL="0" indent="0" algn="ctr" defTabSz="508000">
              <a:lnSpc>
                <a:spcPct val="104000"/>
              </a:lnSpc>
              <a:spcBef>
                <a:spcPts val="0"/>
              </a:spcBef>
              <a:spcAft>
                <a:spcPts val="0"/>
              </a:spcAft>
              <a:buFontTx/>
              <a:buNone/>
            </a:pPr>
            <a:r>
              <a:rPr lang="en-US" altLang="ko-KR" sz="2000" dirty="0" smtClean="0">
                <a:solidFill>
                  <a:srgbClr val="000000"/>
                </a:solidFill>
                <a:latin typeface="Maiandra GD" pitchFamily="34" charset="0"/>
              </a:rPr>
              <a:t/>
            </a:r>
            <a:br>
              <a:rPr lang="en-US" altLang="ko-KR" sz="2000" dirty="0" smtClean="0">
                <a:solidFill>
                  <a:srgbClr val="000000"/>
                </a:solidFill>
                <a:latin typeface="Maiandra GD" pitchFamily="34" charset="0"/>
              </a:rPr>
            </a:br>
            <a:r>
              <a:rPr lang="en-US" altLang="ko-KR" sz="2000" dirty="0" err="1" smtClean="0">
                <a:solidFill>
                  <a:srgbClr val="000000"/>
                </a:solidFill>
                <a:latin typeface="Maiandra GD" pitchFamily="34" charset="0"/>
              </a:rPr>
              <a:t>Immediatamente</a:t>
            </a:r>
            <a:r>
              <a:rPr lang="en-US" altLang="ko-KR" sz="2000" dirty="0" smtClean="0">
                <a:solidFill>
                  <a:srgbClr val="000000"/>
                </a:solidFill>
                <a:latin typeface="Maiandra GD" pitchFamily="34" charset="0"/>
              </a:rPr>
              <a:t> </a:t>
            </a:r>
            <a:r>
              <a:rPr lang="en-US" altLang="ko-KR" sz="2000" dirty="0" smtClean="0">
                <a:solidFill>
                  <a:srgbClr val="000000"/>
                </a:solidFill>
                <a:latin typeface="Maiandra GD" pitchFamily="34" charset="0"/>
              </a:rPr>
              <a:t>dopo l’ingresso di nicotina si avverte una sensazione di “spinta” dovuta in parte alla stimolazione delle ghiandole midollari che secernono adrenalina; questo rush di adrenalina stimola l’organismo e causa immediato rilascio di glucosio, aumento della pressione sanguigna, della respirazione e della frequenza cardiaca. La nicotina sopprime anche l’insulina pancreatica e quindi il fumatore ha una leggera iperglinsulina.</a:t>
            </a:r>
            <a:endParaRPr lang="ko-KR" altLang="en-US" sz="2000" dirty="0" smtClean="0">
              <a:latin typeface="Maiandra GD" pitchFamily="34" charset="0"/>
            </a:endParaRPr>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 6"/>
          <p:cNvSpPr>
            <a:spLocks noGrp="1" noChangeArrowheads="1"/>
          </p:cNvSpPr>
          <p:nvPr>
            <p:ph type="title"/>
          </p:nvPr>
        </p:nvSpPr>
        <p:spPr>
          <a:xfrm>
            <a:off x="458470" y="274955"/>
            <a:ext cx="8243570" cy="6271895"/>
          </a:xfrm>
          <a:prstGeom prst="rect">
            <a:avLst/>
          </a:prstGeom>
          <a:ln w="0" cap="flat" cmpd="sng">
            <a:noFill/>
            <a:prstDash/>
            <a:miter lim="800000"/>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2800" dirty="0" smtClean="0">
                <a:solidFill>
                  <a:srgbClr val="000000"/>
                </a:solidFill>
                <a:latin typeface="Maiandra GD" pitchFamily="34" charset="0"/>
              </a:rPr>
              <a:t>Gli effetti “calmanti” della nicotina riportati dai fumatori sono dovuti sia ad un effetto diretto di sedazione della sostanza quanto al fatto che, fumando, si riducono gli effetti della possibile astinenza.</a:t>
            </a:r>
            <a:endParaRPr lang="ko-KR" altLang="en-US" sz="2800" dirty="0" smtClean="0">
              <a:latin typeface="Maiandra GD" pitchFamily="34" charset="0"/>
            </a:endParaRPr>
          </a:p>
          <a:p>
            <a:pPr marL="0" indent="0" algn="ctr" defTabSz="508000">
              <a:lnSpc>
                <a:spcPct val="104000"/>
              </a:lnSpc>
              <a:spcBef>
                <a:spcPts val="0"/>
              </a:spcBef>
              <a:spcAft>
                <a:spcPts val="0"/>
              </a:spcAft>
              <a:buFontTx/>
              <a:buNone/>
            </a:pPr>
            <a:r>
              <a:rPr lang="en-US" altLang="ko-KR" sz="2800" dirty="0" smtClean="0">
                <a:solidFill>
                  <a:srgbClr val="000000"/>
                </a:solidFill>
                <a:latin typeface="Maiandra GD" pitchFamily="34" charset="0"/>
              </a:rPr>
              <a:t>A questi si associano riduzione della fame, del gusto e </a:t>
            </a:r>
            <a:r>
              <a:rPr lang="en-US" altLang="ko-KR" sz="2800" dirty="0" err="1" smtClean="0">
                <a:solidFill>
                  <a:srgbClr val="000000"/>
                </a:solidFill>
                <a:latin typeface="Maiandra GD" pitchFamily="34" charset="0"/>
              </a:rPr>
              <a:t>dell’odorato</a:t>
            </a:r>
            <a:r>
              <a:rPr lang="en-US" altLang="ko-KR" sz="2800" dirty="0" smtClean="0">
                <a:latin typeface="Maiandra GD" pitchFamily="34" charset="0"/>
              </a:rPr>
              <a:t>.</a:t>
            </a:r>
            <a:endParaRPr lang="ko-KR" altLang="en-US" sz="2800" dirty="0" smtClean="0">
              <a:latin typeface="Maiandra GD" pitchFamily="34" charset="0"/>
            </a:endParaRPr>
          </a:p>
          <a:p>
            <a:pPr marL="0" indent="0" algn="ctr" defTabSz="508000">
              <a:lnSpc>
                <a:spcPct val="104000"/>
              </a:lnSpc>
              <a:spcBef>
                <a:spcPts val="0"/>
              </a:spcBef>
              <a:spcAft>
                <a:spcPts val="0"/>
              </a:spcAft>
              <a:buFontTx/>
              <a:buNone/>
            </a:pPr>
            <a:r>
              <a:rPr lang="en-US" altLang="ko-KR" sz="2800" dirty="0" smtClean="0">
                <a:solidFill>
                  <a:srgbClr val="000000"/>
                </a:solidFill>
                <a:latin typeface="Maiandra GD" pitchFamily="34" charset="0"/>
              </a:rPr>
              <a:t>La </a:t>
            </a:r>
            <a:r>
              <a:rPr lang="en-US" altLang="ko-KR" sz="2800" dirty="0" smtClean="0">
                <a:solidFill>
                  <a:srgbClr val="000000"/>
                </a:solidFill>
                <a:latin typeface="Maiandra GD" pitchFamily="34" charset="0"/>
              </a:rPr>
              <a:t>nicotina è uno stimolante del sistema nervoso centrale; </a:t>
            </a:r>
            <a:r>
              <a:rPr lang="en-US" altLang="ko-KR" sz="2800" dirty="0" smtClean="0">
                <a:solidFill>
                  <a:srgbClr val="000000"/>
                </a:solidFill>
                <a:latin typeface="Maiandra GD" pitchFamily="34" charset="0"/>
              </a:rPr>
              <a:t/>
            </a:r>
            <a:br>
              <a:rPr lang="en-US" altLang="ko-KR" sz="2800" dirty="0" smtClean="0">
                <a:solidFill>
                  <a:srgbClr val="000000"/>
                </a:solidFill>
                <a:latin typeface="Maiandra GD" pitchFamily="34" charset="0"/>
              </a:rPr>
            </a:br>
            <a:r>
              <a:rPr lang="en-US" altLang="ko-KR" sz="2800" dirty="0" smtClean="0">
                <a:solidFill>
                  <a:srgbClr val="000000"/>
                </a:solidFill>
                <a:latin typeface="Maiandra GD" pitchFamily="34" charset="0"/>
              </a:rPr>
              <a:t>qui </a:t>
            </a:r>
            <a:r>
              <a:rPr lang="en-US" altLang="ko-KR" sz="2800" dirty="0" smtClean="0">
                <a:solidFill>
                  <a:srgbClr val="000000"/>
                </a:solidFill>
                <a:latin typeface="Maiandra GD" pitchFamily="34" charset="0"/>
              </a:rPr>
              <a:t>tramite l’interazione con il suo recettore nicotinico, stimola il rilascio di </a:t>
            </a:r>
            <a:r>
              <a:rPr lang="en-US" altLang="ko-KR" sz="2800" dirty="0" err="1" smtClean="0">
                <a:solidFill>
                  <a:srgbClr val="000000"/>
                </a:solidFill>
                <a:latin typeface="Maiandra GD" pitchFamily="34" charset="0"/>
              </a:rPr>
              <a:t>numerosi</a:t>
            </a:r>
            <a:r>
              <a:rPr lang="en-US" altLang="ko-KR" sz="2800" dirty="0" smtClean="0">
                <a:solidFill>
                  <a:srgbClr val="000000"/>
                </a:solidFill>
                <a:latin typeface="Maiandra GD" pitchFamily="34" charset="0"/>
              </a:rPr>
              <a:t> </a:t>
            </a:r>
            <a:r>
              <a:rPr lang="en-US" altLang="ko-KR" sz="2800" dirty="0" err="1" smtClean="0">
                <a:solidFill>
                  <a:srgbClr val="000000"/>
                </a:solidFill>
                <a:latin typeface="Maiandra GD" pitchFamily="34" charset="0"/>
              </a:rPr>
              <a:t>neurotrasmettitori</a:t>
            </a:r>
            <a:r>
              <a:rPr lang="en-US" altLang="ko-KR" sz="2800" dirty="0" smtClean="0">
                <a:solidFill>
                  <a:srgbClr val="000000"/>
                </a:solidFill>
                <a:latin typeface="Maiandra GD" pitchFamily="34" charset="0"/>
              </a:rPr>
              <a:t>.</a:t>
            </a:r>
            <a:endParaRPr lang="ko-KR" altLang="en-US" sz="2800" dirty="0" smtClean="0">
              <a:latin typeface="Maiandra GD"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153" y="5040166"/>
            <a:ext cx="25336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 7"/>
          <p:cNvSpPr>
            <a:spLocks noGrp="1" noChangeArrowheads="1"/>
          </p:cNvSpPr>
          <p:nvPr>
            <p:ph type="title"/>
          </p:nvPr>
        </p:nvSpPr>
        <p:spPr>
          <a:xfrm>
            <a:off x="619497" y="510917"/>
            <a:ext cx="8243570" cy="5516721"/>
          </a:xfrm>
          <a:prstGeom prst="rect">
            <a:avLst/>
          </a:prstGeom>
          <a:ln w="0" cap="flat" cmpd="sng">
            <a:noFill/>
            <a:prstDash/>
            <a:miter lim="800000"/>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900" dirty="0" smtClean="0">
                <a:latin typeface="Segoe Script" pitchFamily="34" charset="0"/>
              </a:rPr>
              <a:t>COME </a:t>
            </a:r>
            <a:r>
              <a:rPr lang="en-US" altLang="ko-KR" sz="4900" dirty="0">
                <a:latin typeface="Segoe Script" pitchFamily="34" charset="0"/>
              </a:rPr>
              <a:t>SMETTERE</a:t>
            </a:r>
            <a:endParaRPr lang="ko-KR" altLang="en-US" sz="4900" dirty="0">
              <a:latin typeface="Segoe Script" pitchFamily="34" charset="0"/>
            </a:endParaRPr>
          </a:p>
          <a:p>
            <a:pPr marL="0" indent="0" algn="ctr" defTabSz="508000">
              <a:lnSpc>
                <a:spcPct val="150000"/>
              </a:lnSpc>
              <a:spcBef>
                <a:spcPts val="0"/>
              </a:spcBef>
              <a:spcAft>
                <a:spcPts val="0"/>
              </a:spcAft>
              <a:buFontTx/>
              <a:buNone/>
            </a:pPr>
            <a:r>
              <a:rPr lang="en-US" altLang="ko-KR" sz="2000" dirty="0" smtClean="0">
                <a:solidFill>
                  <a:srgbClr val="000000"/>
                </a:solidFill>
                <a:latin typeface="Maiandra GD" pitchFamily="34" charset="0"/>
              </a:rPr>
              <a:t>Non esiste il metodo migliore in assoluto per smettere, perché nessun fumatore è uguale a un altro, anche se esistono alcune regole generali e alcuni aiuti farmacologici che possono essere considerati come un ausilio nella lotta contro il fumo. La prima cosa da fare è capire che smettendo di fumare non si perde nulla, anzi si guadagna molto.  Inoltre è meglio farsi aiutare dal medico nella scelta del metodo più opportuno e per trovare il mezzo scientifico appropriato come terapia sostitutiva della nicotina. Chi decide di smettere deve certo affrontare alcune inevitabili conseguenze come le crisi di astinenza o l'aumento di peso, ma il tempo e la perseveranza aiutano a superare le difficoltà. È meglio farsi aiutare dal medico nella scelta del metodo più opportuno e per trovare il mezzo scientifico appropriato come terapia sostitutiva della nicotina. </a:t>
            </a:r>
            <a:endParaRPr lang="ko-KR" altLang="en-US" sz="2000" dirty="0" smtClean="0">
              <a:latin typeface="Maiandra GD" pitchFamily="34" charset="0"/>
            </a:endParaRPr>
          </a:p>
        </p:txBody>
      </p:sp>
    </p:spTree>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Pages>5</Pages>
  <Words>335</Words>
  <Characters>0</Characters>
  <Application>Microsoft Office PowerPoint</Application>
  <DocSecurity>0</DocSecurity>
  <PresentationFormat>Personalizzato</PresentationFormat>
  <Lines>0</Lines>
  <Paragraphs>16</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Office 테마</vt:lpstr>
      <vt:lpstr>NICOTINA</vt:lpstr>
      <vt:lpstr>La nicotina è un composto organico, un alcaloide parasimpaticomimetico piuttosto tossico, 30–60 mg (0.5-1,0 mg/kg)[1] possono essere fatali per l'uomo[2], che agisce come un agonista nicotinico per il recettore dell'acetilcolina, biologicamente connesso alla difesa del vegetale dagli organismi erbivori, presente nella pianta del tabacco ed in altre solanacee.</vt:lpstr>
      <vt:lpstr>EFFETTI DELLA NICOTINA La nicotina con il fumo giunge rapidissimamente a livello cerebrale come se fosse somministrata per endovena. Gli effetti ricercati dal fumatore sono costituiti principalmente: dall’aumento del senso di piacere (una moderata euforia); da un minore stato d’ansia; da uno stato di rilassamento vigile (egli è rilassato e nello stesso tempo attento).  Immediatamente dopo l’ingresso di nicotina si avverte una sensazione di “spinta” dovuta in parte alla stimolazione delle ghiandole midollari che secernono adrenalina; questo rush di adrenalina stimola l’organismo e causa immediato rilascio di glucosio, aumento della pressione sanguigna, della respirazione e della frequenza cardiaca. La nicotina sopprime anche l’insulina pancreatica e quindi il fumatore ha una leggera iperglinsulina.</vt:lpstr>
      <vt:lpstr>Gli effetti “calmanti” della nicotina riportati dai fumatori sono dovuti sia ad un effetto diretto di sedazione della sostanza quanto al fatto che, fumando, si riducono gli effetti della possibile astinenza. A questi si associano riduzione della fame, del gusto e dell’odorato. La nicotina è uno stimolante del sistema nervoso centrale;  qui tramite l’interazione con il suo recettore nicotinico, stimola il rilascio di numerosi neurotrasmettitori.</vt:lpstr>
      <vt:lpstr>COME SMETTERE Non esiste il metodo migliore in assoluto per smettere, perché nessun fumatore è uguale a un altro, anche se esistono alcune regole generali e alcuni aiuti farmacologici che possono essere considerati come un ausilio nella lotta contro il fumo. La prima cosa da fare è capire che smettendo di fumare non si perde nulla, anzi si guadagna molto.  Inoltre è meglio farsi aiutare dal medico nella scelta del metodo più opportuno e per trovare il mezzo scientifico appropriato come terapia sostitutiva della nicotina. Chi decide di smettere deve certo affrontare alcune inevitabili conseguenze come le crisi di astinenza o l'aumento di peso, ma il tempo e la perseveranza aiutano a superare le difficoltà. È meglio farsi aiutare dal medico nella scelta del metodo più opportuno e per trovare il mezzo scientifico appropriato come terapia sostitutiva della nicotina. </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NICOTINA</dc:title>
  <cp:lastModifiedBy>Rosa Maria Russo</cp:lastModifiedBy>
  <cp:revision>5</cp:revision>
  <dcterms:modified xsi:type="dcterms:W3CDTF">2018-02-22T15:46:52Z</dcterms:modified>
</cp:coreProperties>
</file>